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2"/>
  </p:notesMasterIdLst>
  <p:sldIdLst>
    <p:sldId id="256" r:id="rId3"/>
    <p:sldId id="279" r:id="rId4"/>
    <p:sldId id="259" r:id="rId5"/>
    <p:sldId id="281" r:id="rId6"/>
    <p:sldId id="303" r:id="rId7"/>
    <p:sldId id="305" r:id="rId8"/>
    <p:sldId id="306" r:id="rId9"/>
    <p:sldId id="318" r:id="rId10"/>
    <p:sldId id="319" r:id="rId11"/>
    <p:sldId id="320" r:id="rId12"/>
    <p:sldId id="321" r:id="rId13"/>
    <p:sldId id="322" r:id="rId14"/>
    <p:sldId id="323" r:id="rId15"/>
    <p:sldId id="290" r:id="rId16"/>
    <p:sldId id="302" r:id="rId17"/>
    <p:sldId id="291" r:id="rId18"/>
    <p:sldId id="292" r:id="rId19"/>
    <p:sldId id="294" r:id="rId20"/>
    <p:sldId id="272" r:id="rId2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CEC2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06817-67D7-4CEA-B10B-612DEAFFCAAB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87DF3-6295-4C8A-AEFA-FEEBB5E77D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700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87DF3-6295-4C8A-AEFA-FEEBB5E77D15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5458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7584" y="16778"/>
            <a:ext cx="8316416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00201"/>
            <a:ext cx="7499176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1197968" y="2276872"/>
            <a:ext cx="7499176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hyperlink" Target="http://www.perm-animal-style.ru/wp-content/gallery/solar/solar-symbol-1.jpg" TargetMode="External"/><Relationship Id="rId7" Type="http://schemas.openxmlformats.org/officeDocument/2006/relationships/hyperlink" Target="http://www.perm-animal-style.ru/wp-content/gallery/birds/bird-19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jpeg"/><Relationship Id="rId5" Type="http://schemas.openxmlformats.org/officeDocument/2006/relationships/hyperlink" Target="http://www.perm-animal-style.ru/wp-content/gallery/bears/bear-7.jpg" TargetMode="External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7" Type="http://schemas.openxmlformats.org/officeDocument/2006/relationships/image" Target="../media/image25.gif"/><Relationship Id="rId2" Type="http://schemas.openxmlformats.org/officeDocument/2006/relationships/hyperlink" Target="http://www.letopisi.ru/index.php/%D0%A4%D0%B0%D0%B9%D0%BB:Gerbbereznikov.gif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gif"/><Relationship Id="rId5" Type="http://schemas.openxmlformats.org/officeDocument/2006/relationships/image" Target="../media/image23.gif"/><Relationship Id="rId4" Type="http://schemas.openxmlformats.org/officeDocument/2006/relationships/image" Target="../media/image22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142976" y="2571744"/>
            <a:ext cx="700092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latin typeface="+mj-lt"/>
              </a:rPr>
              <a:t>Метапредметный</a:t>
            </a:r>
            <a:r>
              <a:rPr lang="ru-RU" sz="3200" b="1" dirty="0" smtClean="0">
                <a:latin typeface="+mj-lt"/>
              </a:rPr>
              <a:t> подход                  во внеурочной деятельности                       на  занятиях факультатива                                                                             «Мой Пермский край»</a:t>
            </a:r>
            <a:endParaRPr lang="ru-RU" sz="32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79912" y="5357826"/>
            <a:ext cx="51125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Учитель географии                                                       высшей категории МАОУ СОШ №12</a:t>
            </a:r>
            <a:endParaRPr lang="ru-RU" sz="2000" b="1" dirty="0"/>
          </a:p>
          <a:p>
            <a:r>
              <a:rPr lang="ru-RU" sz="2000" b="1" dirty="0" err="1" smtClean="0"/>
              <a:t>Гамоля</a:t>
            </a:r>
            <a:r>
              <a:rPr lang="ru-RU" sz="2000" b="1" dirty="0" smtClean="0"/>
              <a:t> Галина Анатольевна</a:t>
            </a:r>
          </a:p>
        </p:txBody>
      </p:sp>
    </p:spTree>
    <p:extLst>
      <p:ext uri="{BB962C8B-B14F-4D97-AF65-F5344CB8AC3E}">
        <p14:creationId xmlns:p14="http://schemas.microsoft.com/office/powerpoint/2010/main" xmlns="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57422" y="908720"/>
            <a:ext cx="6329378" cy="72008"/>
          </a:xfrm>
        </p:spPr>
        <p:txBody>
          <a:bodyPr/>
          <a:lstStyle/>
          <a:p>
            <a:r>
              <a:rPr lang="ru-RU" altLang="ko-KR" sz="4800" b="1" dirty="0">
                <a:solidFill>
                  <a:srgbClr val="C00000"/>
                </a:solidFill>
                <a:latin typeface="Monotype Corsiva" panose="03010101010201010101" pitchFamily="66" charset="0"/>
                <a:cs typeface="Arial" pitchFamily="34" charset="0"/>
              </a:rPr>
              <a:t>«Мой Пермский край»</a:t>
            </a:r>
            <a:endParaRPr lang="en-US" altLang="ko-KR" sz="4800" b="1" dirty="0">
              <a:solidFill>
                <a:srgbClr val="C00000"/>
              </a:solidFill>
              <a:latin typeface="Monotype Corsiva" panose="03010101010201010101" pitchFamily="66" charset="0"/>
              <a:cs typeface="Arial" pitchFamily="34" charset="0"/>
            </a:endParaRPr>
          </a:p>
          <a:p>
            <a:endParaRPr lang="ru-RU" sz="48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134072" y="908720"/>
            <a:ext cx="6552728" cy="648072"/>
          </a:xfrm>
        </p:spPr>
        <p:txBody>
          <a:bodyPr/>
          <a:lstStyle/>
          <a:p>
            <a:r>
              <a:rPr lang="ru-RU" sz="3600" dirty="0"/>
              <a:t>И</a:t>
            </a:r>
            <a:r>
              <a:rPr lang="ru-RU" sz="3600" dirty="0" smtClean="0"/>
              <a:t>сследование</a:t>
            </a:r>
            <a:endParaRPr lang="ru-RU" sz="3600" dirty="0"/>
          </a:p>
        </p:txBody>
      </p:sp>
      <p:pic>
        <p:nvPicPr>
          <p:cNvPr id="5" name="Объект 4"/>
          <p:cNvPicPr>
            <a:picLocks noGrp="1"/>
          </p:cNvPicPr>
          <p:nvPr>
            <p:ph idx="10"/>
          </p:nvPr>
        </p:nvPicPr>
        <p:blipFill>
          <a:blip r:embed="rId2" cstate="email"/>
          <a:stretch>
            <a:fillRect/>
          </a:stretch>
        </p:blipFill>
        <p:spPr>
          <a:xfrm>
            <a:off x="827584" y="1772816"/>
            <a:ext cx="3672408" cy="2664296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3" cstate="email"/>
          <a:stretch>
            <a:fillRect/>
          </a:stretch>
        </p:blipFill>
        <p:spPr>
          <a:xfrm>
            <a:off x="2374321" y="4005064"/>
            <a:ext cx="3754760" cy="2664296"/>
          </a:xfrm>
          <a:prstGeom prst="rect">
            <a:avLst/>
          </a:prstGeom>
        </p:spPr>
      </p:pic>
      <p:pic>
        <p:nvPicPr>
          <p:cNvPr id="8" name="Рисунок 7"/>
          <p:cNvPicPr/>
          <p:nvPr/>
        </p:nvPicPr>
        <p:blipFill>
          <a:blip r:embed="rId4" cstate="email"/>
          <a:stretch>
            <a:fillRect/>
          </a:stretch>
        </p:blipFill>
        <p:spPr>
          <a:xfrm>
            <a:off x="4935053" y="1772816"/>
            <a:ext cx="3453371" cy="266429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>
            <a:solidFill>
              <a:srgbClr val="92D05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91149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57422" y="908720"/>
            <a:ext cx="6329378" cy="72008"/>
          </a:xfrm>
        </p:spPr>
        <p:txBody>
          <a:bodyPr/>
          <a:lstStyle/>
          <a:p>
            <a:r>
              <a:rPr lang="ru-RU" altLang="ko-KR" sz="4800" b="1" dirty="0">
                <a:solidFill>
                  <a:srgbClr val="C00000"/>
                </a:solidFill>
                <a:latin typeface="Monotype Corsiva" panose="03010101010201010101" pitchFamily="66" charset="0"/>
                <a:cs typeface="Arial" pitchFamily="34" charset="0"/>
              </a:rPr>
              <a:t>«Мой Пермский край»</a:t>
            </a:r>
            <a:endParaRPr lang="en-US" altLang="ko-KR" sz="4800" b="1" dirty="0">
              <a:solidFill>
                <a:srgbClr val="C00000"/>
              </a:solidFill>
              <a:latin typeface="Monotype Corsiva" panose="03010101010201010101" pitchFamily="66" charset="0"/>
              <a:cs typeface="Arial" pitchFamily="34" charset="0"/>
            </a:endParaRPr>
          </a:p>
          <a:p>
            <a:endParaRPr lang="ru-RU" sz="48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134072" y="1196752"/>
            <a:ext cx="6552728" cy="864096"/>
          </a:xfrm>
        </p:spPr>
        <p:txBody>
          <a:bodyPr/>
          <a:lstStyle/>
          <a:p>
            <a:r>
              <a:rPr lang="ru-RU" sz="3600" dirty="0"/>
              <a:t>К</a:t>
            </a:r>
            <a:r>
              <a:rPr lang="ru-RU" sz="3600" dirty="0" smtClean="0"/>
              <a:t>онференция</a:t>
            </a:r>
            <a:endParaRPr lang="ru-RU" sz="3600" dirty="0"/>
          </a:p>
        </p:txBody>
      </p:sp>
      <p:pic>
        <p:nvPicPr>
          <p:cNvPr id="8" name="Содержимое 7" descr="C:\Users\User\AppData\Local\Microsoft\Windows\Temporary Internet Files\Content.Word\Новый рисунок (12).png"/>
          <p:cNvPicPr>
            <a:picLocks noGrp="1"/>
          </p:cNvPicPr>
          <p:nvPr>
            <p:ph idx="10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57290" y="2000240"/>
            <a:ext cx="367665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User\AppData\Local\Microsoft\Windows\Temporary Internet Files\Content.Word\Новый рисунок (11).pn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29190" y="3286124"/>
            <a:ext cx="371477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6706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57422" y="908720"/>
            <a:ext cx="6329378" cy="72008"/>
          </a:xfrm>
        </p:spPr>
        <p:txBody>
          <a:bodyPr/>
          <a:lstStyle/>
          <a:p>
            <a:r>
              <a:rPr lang="ru-RU" altLang="ko-KR" sz="4800" b="1" dirty="0">
                <a:solidFill>
                  <a:srgbClr val="C00000"/>
                </a:solidFill>
                <a:latin typeface="Monotype Corsiva" panose="03010101010201010101" pitchFamily="66" charset="0"/>
                <a:cs typeface="Arial" pitchFamily="34" charset="0"/>
              </a:rPr>
              <a:t>«Мой Пермский край»</a:t>
            </a:r>
            <a:endParaRPr lang="en-US" altLang="ko-KR" sz="4800" b="1" dirty="0">
              <a:solidFill>
                <a:srgbClr val="C00000"/>
              </a:solidFill>
              <a:latin typeface="Monotype Corsiva" panose="03010101010201010101" pitchFamily="66" charset="0"/>
              <a:cs typeface="Arial" pitchFamily="34" charset="0"/>
            </a:endParaRPr>
          </a:p>
          <a:p>
            <a:endParaRPr lang="ru-RU" sz="48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134072" y="980728"/>
            <a:ext cx="6552728" cy="1080120"/>
          </a:xfrm>
        </p:spPr>
        <p:txBody>
          <a:bodyPr/>
          <a:lstStyle/>
          <a:p>
            <a:r>
              <a:rPr lang="ru-RU" sz="3600" dirty="0"/>
              <a:t>Э</a:t>
            </a:r>
            <a:r>
              <a:rPr lang="ru-RU" sz="3600" dirty="0" smtClean="0"/>
              <a:t>кскурсия</a:t>
            </a:r>
            <a:endParaRPr lang="ru-RU" sz="3600" dirty="0"/>
          </a:p>
        </p:txBody>
      </p:sp>
      <p:pic>
        <p:nvPicPr>
          <p:cNvPr id="5" name="Содержимое 4" descr="C:\Users\User\AppData\Local\Microsoft\Windows\Temporary Internet Files\Content.Word\DSCF3619.jpg"/>
          <p:cNvPicPr>
            <a:picLocks noGrp="1"/>
          </p:cNvPicPr>
          <p:nvPr>
            <p:ph idx="10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2000240"/>
            <a:ext cx="4205570" cy="315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User\AppData\Local\Microsoft\Windows\Temporary Internet Files\Content.Word\DSCF3625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86314" y="3071810"/>
            <a:ext cx="3952875" cy="2965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6591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57422" y="908720"/>
            <a:ext cx="6329378" cy="72008"/>
          </a:xfrm>
        </p:spPr>
        <p:txBody>
          <a:bodyPr/>
          <a:lstStyle/>
          <a:p>
            <a:r>
              <a:rPr lang="ru-RU" altLang="ko-KR" sz="4800" b="1" dirty="0">
                <a:solidFill>
                  <a:srgbClr val="C00000"/>
                </a:solidFill>
                <a:latin typeface="Monotype Corsiva" panose="03010101010201010101" pitchFamily="66" charset="0"/>
                <a:cs typeface="Arial" pitchFamily="34" charset="0"/>
              </a:rPr>
              <a:t>«Мой Пермский край»</a:t>
            </a:r>
            <a:endParaRPr lang="en-US" altLang="ko-KR" sz="4800" b="1" dirty="0">
              <a:solidFill>
                <a:srgbClr val="C00000"/>
              </a:solidFill>
              <a:latin typeface="Monotype Corsiva" panose="03010101010201010101" pitchFamily="66" charset="0"/>
              <a:cs typeface="Arial" pitchFamily="34" charset="0"/>
            </a:endParaRPr>
          </a:p>
          <a:p>
            <a:endParaRPr lang="ru-RU" sz="4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0"/>
          </p:nvPr>
        </p:nvSpPr>
        <p:spPr>
          <a:xfrm>
            <a:off x="2134072" y="1268760"/>
            <a:ext cx="6563072" cy="4723929"/>
          </a:xfrm>
        </p:spPr>
        <p:txBody>
          <a:bodyPr/>
          <a:lstStyle/>
          <a:p>
            <a:r>
              <a:rPr lang="ru-RU" sz="4400" dirty="0" smtClean="0"/>
              <a:t>Игра </a:t>
            </a:r>
            <a:r>
              <a:rPr lang="ru-RU" sz="4400" dirty="0" smtClean="0"/>
              <a:t>«Путешествие </a:t>
            </a:r>
            <a:r>
              <a:rPr lang="ru-RU" sz="4400" dirty="0" smtClean="0"/>
              <a:t>по Пермскому </a:t>
            </a:r>
            <a:r>
              <a:rPr lang="ru-RU" sz="4400" dirty="0" smtClean="0"/>
              <a:t>краю»</a:t>
            </a:r>
          </a:p>
          <a:p>
            <a:r>
              <a:rPr lang="ru-RU" sz="4400" dirty="0" smtClean="0"/>
              <a:t>Игра –азбука «Пермский край»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385735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Анализировать, сравнивать  и обобщать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факты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явления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1620459" y="1196752"/>
            <a:ext cx="7077472" cy="4795937"/>
          </a:xfrm>
        </p:spPr>
        <p:txBody>
          <a:bodyPr/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Тема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«Имена в истории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Прикамья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способность к анализу, умение         сравнивать и обобщать факты и явления.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http://900igr.net/up/datas/74029/002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00232" y="2571744"/>
            <a:ext cx="2033599" cy="2284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Voronikhin (542x700, 36Kb)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11960" y="4365104"/>
            <a:ext cx="1519246" cy="203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kcop.ru/news2016/atkhleb_1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012160" y="2492896"/>
            <a:ext cx="1638310" cy="2088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3479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27626"/>
            <a:ext cx="7524328" cy="787465"/>
          </a:xfrm>
        </p:spPr>
        <p:txBody>
          <a:bodyPr/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Строить логическое рассуждение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069514"/>
            <a:ext cx="7067128" cy="659894"/>
          </a:xfrm>
        </p:spPr>
        <p:txBody>
          <a:bodyPr/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«Топонимика рек Пермского края»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1331640" y="1729409"/>
            <a:ext cx="7632848" cy="1123528"/>
          </a:xfrm>
        </p:spPr>
        <p:txBody>
          <a:bodyPr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типовых задач по теме                                                                 «Умозаключение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индуктивного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типа на основе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посылок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6" descr="Столбы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411760" y="3212976"/>
            <a:ext cx="2448123" cy="28785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0470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6447" y="240189"/>
            <a:ext cx="7524328" cy="1069514"/>
          </a:xfrm>
        </p:spPr>
        <p:txBody>
          <a:bodyPr/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Создавать схематические модели 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выделением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существенных признаков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объекта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9583" y="1683686"/>
            <a:ext cx="7222897" cy="1457281"/>
          </a:xfrm>
        </p:spPr>
        <p:txBody>
          <a:bodyPr/>
          <a:lstStyle/>
          <a:p>
            <a:r>
              <a:rPr lang="ru-RU" sz="2800" b="1" dirty="0" smtClean="0"/>
              <a:t>Тема: Пермский звериный стиль</a:t>
            </a:r>
          </a:p>
          <a:p>
            <a:r>
              <a:rPr lang="ru-RU" sz="2800" b="1" dirty="0" smtClean="0"/>
              <a:t>Цель: </a:t>
            </a:r>
            <a:r>
              <a:rPr lang="ru-RU" sz="2800" dirty="0" smtClean="0"/>
              <a:t>сформировать умение создавать      схематические модели с выделением                                                      признаков объекта.</a:t>
            </a:r>
            <a:endParaRPr lang="ru-RU" sz="2800" dirty="0"/>
          </a:p>
        </p:txBody>
      </p:sp>
      <p:pic>
        <p:nvPicPr>
          <p:cNvPr id="6" name="Рисунок 5" descr="solar-symbol-1">
            <a:hlinkClick r:id="rId3" tooltip="&quot; &quot;"/>
          </p:cNvPr>
          <p:cNvPicPr/>
          <p:nvPr/>
        </p:nvPicPr>
        <p:blipFill rotWithShape="1">
          <a:blip r:embed="rId4" cstate="email"/>
          <a:srcRect/>
          <a:stretch/>
        </p:blipFill>
        <p:spPr bwMode="auto">
          <a:xfrm>
            <a:off x="1619672" y="3429000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7 Бляха - голова медведя в жертвенной позе">
            <a:hlinkClick r:id="rId5" tooltip="&quot;Место находки: Пермский край, Лысьвенский район &#10;Материал: Бронза &#10;Датировка: IV — VI вв. &#10;Местонахождение: Пермский областной краеведческий музей &#10;Бляха в виде крупной выпуклой головы медведя в жертвенной позе. Классический образец трактовки головы медведя. Из коллекции Теплоуховых. Найден в береговых осыпях реки Кын. (Лысьвенский р-н Пермской обл.). Бронза. Литье. ПКМ-11 301/1&#10;Размер: 83х65 мм&#10;Пермский звериный стиль&quot;"/>
          </p:cNvPr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347864" y="4581128"/>
            <a:ext cx="1766475" cy="2399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19 Птица-первопредок с широко распахнутыми крыльями">
            <a:hlinkClick r:id="rId7" tooltip="&quot;Место находки: Пермский край &#10;Материал: Бронза &#10;Датировка: IX — XII вв. &#10;Местонахождение: Государственный Эрмитаж &#10;Черты лица характерны для уральского антропологического типа.&#10;Приобретен В. Л. Борисовым у жителей села Нижнее Мошево&#10;в 1903 г. (Соликамский р-н Пермской обл.).&#10;Бронза, литье. 4,8 х 8,3 см. ГЭ-571/206&#10;Пермский звериный стиль&quot;"/>
          </p:cNvPr>
          <p:cNvPicPr/>
          <p:nvPr/>
        </p:nvPicPr>
        <p:blipFill rotWithShape="1">
          <a:blip r:embed="rId8" cstate="email"/>
          <a:srcRect/>
          <a:stretch/>
        </p:blipFill>
        <p:spPr bwMode="auto">
          <a:xfrm>
            <a:off x="4104630" y="3356313"/>
            <a:ext cx="23749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8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1599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ru-RU" sz="2800" dirty="0"/>
              <a:t>К</a:t>
            </a:r>
            <a:r>
              <a:rPr lang="ru-RU" sz="2800" dirty="0" smtClean="0"/>
              <a:t>лассифицировать </a:t>
            </a:r>
            <a:r>
              <a:rPr lang="ru-RU" sz="2800" dirty="0"/>
              <a:t>информацию </a:t>
            </a:r>
            <a:r>
              <a:rPr lang="ru-RU" sz="2800" dirty="0" smtClean="0"/>
              <a:t>по                                     заданным признакам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069514"/>
            <a:ext cx="7067128" cy="659894"/>
          </a:xfrm>
        </p:spPr>
        <p:txBody>
          <a:bodyPr/>
          <a:lstStyle/>
          <a:p>
            <a:r>
              <a:rPr lang="ru-RU" sz="2800" b="1" dirty="0" smtClean="0"/>
              <a:t>Тема : Пермский край. Геральдика.</a:t>
            </a:r>
            <a:endParaRPr lang="ru-RU" sz="2800" b="1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1331640" y="1628800"/>
            <a:ext cx="7365504" cy="4363889"/>
          </a:xfrm>
        </p:spPr>
        <p:txBody>
          <a:bodyPr/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образа социально –                        политического  устройства Пермского края,                                  представление о символике края, классифицируя                 информацию по признакам.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Gerbbereznikov.gif">
            <a:hlinkClick r:id="rId2"/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3769" y="3133718"/>
            <a:ext cx="1616375" cy="1854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Герб Соликамска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7938" y="4483632"/>
            <a:ext cx="1527795" cy="2071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Герб города Губаха (1972, 2006 гг.)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070760" y="3150850"/>
            <a:ext cx="1598375" cy="173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Герб города Чусовой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984472" y="4658749"/>
            <a:ext cx="1432111" cy="209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Герб Яйвинского городского поселения"/>
          <p:cNvPicPr/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325194" y="4911787"/>
            <a:ext cx="1312516" cy="173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4592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344478"/>
            <a:ext cx="7524328" cy="808866"/>
          </a:xfrm>
        </p:spPr>
        <p:txBody>
          <a:bodyPr/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Установление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причинно-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следственных связей.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268760"/>
            <a:ext cx="7067128" cy="460648"/>
          </a:xfrm>
        </p:spPr>
        <p:txBody>
          <a:bodyPr/>
          <a:lstStyle/>
          <a:p>
            <a:r>
              <a:rPr lang="ru-RU" sz="2800" b="1" dirty="0" smtClean="0"/>
              <a:t>Тема : Народные промыслы                                    Пермского края</a:t>
            </a:r>
            <a:endParaRPr lang="ru-RU" sz="2800" b="1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1269976" y="2132856"/>
            <a:ext cx="7416824" cy="4392488"/>
          </a:xfrm>
        </p:spPr>
        <p:txBody>
          <a:bodyPr/>
          <a:lstStyle/>
          <a:p>
            <a:r>
              <a:rPr lang="ru-RU" sz="2800" b="1" dirty="0" smtClean="0"/>
              <a:t>Цель: </a:t>
            </a:r>
            <a:r>
              <a:rPr lang="ru-RU" sz="2800" dirty="0" smtClean="0"/>
              <a:t>развивать умение устанавливать причинно-следственные связи в                           разнообразии народных промыслов                               Пермского края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73461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488" y="3214686"/>
            <a:ext cx="3571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Спасибо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683568" y="764704"/>
            <a:ext cx="8136904" cy="5112568"/>
          </a:xfrm>
        </p:spPr>
        <p:txBody>
          <a:bodyPr/>
          <a:lstStyle/>
          <a:p>
            <a:r>
              <a:rPr lang="ru-RU" sz="3600" b="1" dirty="0" smtClean="0">
                <a:latin typeface="Monotype Corsiva" panose="03010101010201010101" pitchFamily="66" charset="0"/>
              </a:rPr>
              <a:t>«Краеведение учит людей любить не только свои родные места, но и приучает                                     интересоваться историей, искусством,                         литературой, повышать свой культурный     уровень. Это самый массовый вид науки: в             сборе материалов могут принимать               участие и большие ученые, и школьники»</a:t>
            </a:r>
          </a:p>
          <a:p>
            <a:r>
              <a:rPr lang="ru-RU" sz="3600" b="1" dirty="0">
                <a:latin typeface="Monotype Corsiva" panose="03010101010201010101" pitchFamily="66" charset="0"/>
              </a:rPr>
              <a:t> </a:t>
            </a:r>
            <a:r>
              <a:rPr lang="ru-RU" sz="3600" b="1" dirty="0" smtClean="0">
                <a:latin typeface="Monotype Corsiva" panose="03010101010201010101" pitchFamily="66" charset="0"/>
              </a:rPr>
              <a:t>                                  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Д.С.Лихачёв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105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22655" y="440668"/>
            <a:ext cx="7524328" cy="1080120"/>
          </a:xfrm>
        </p:spPr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785918" y="1412776"/>
            <a:ext cx="6674514" cy="936104"/>
          </a:xfrm>
        </p:spPr>
        <p:txBody>
          <a:bodyPr/>
          <a:lstStyle/>
          <a:p>
            <a:r>
              <a:rPr lang="ru-RU" altLang="ko-KR" sz="32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Цель:</a:t>
            </a:r>
            <a:endParaRPr lang="en-US" altLang="ko-KR" sz="32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1403648" y="2348880"/>
            <a:ext cx="7358114" cy="3528392"/>
          </a:xfrm>
        </p:spPr>
        <p:txBody>
          <a:bodyPr/>
          <a:lstStyle/>
          <a:p>
            <a:pPr lvl="0">
              <a:spcBef>
                <a:spcPts val="0"/>
              </a:spcBef>
              <a:defRPr/>
            </a:pPr>
            <a:r>
              <a:rPr lang="ru-RU" altLang="ko-KR" sz="2400" dirty="0" smtClean="0">
                <a:solidFill>
                  <a:schemeClr val="tx1"/>
                </a:solidFill>
                <a:cs typeface="Arial" pitchFamily="34" charset="0"/>
              </a:rPr>
              <a:t>создать условия в системе </a:t>
            </a:r>
            <a:r>
              <a:rPr lang="ru-RU" altLang="ko-KR" sz="2400" dirty="0" err="1" smtClean="0">
                <a:solidFill>
                  <a:schemeClr val="tx1"/>
                </a:solidFill>
                <a:cs typeface="Arial" pitchFamily="34" charset="0"/>
              </a:rPr>
              <a:t>метапредметных</a:t>
            </a:r>
            <a:r>
              <a:rPr lang="ru-RU" altLang="ko-KR" sz="2400" dirty="0" smtClean="0">
                <a:solidFill>
                  <a:schemeClr val="tx1"/>
                </a:solidFill>
                <a:cs typeface="Arial" pitchFamily="34" charset="0"/>
              </a:rPr>
              <a:t> связей в учебно-воспитательном процессе на уроках факультатива, которые будут способствовать развитию умственных способностей, мыслительной активности, познавательных интересов, самостоятельных суждений и понимания целостной картины Пермского края.</a:t>
            </a:r>
            <a:endParaRPr lang="ko-KR" altLang="en-US" sz="24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07704" y="548680"/>
            <a:ext cx="640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ko-KR" sz="4400" b="1" dirty="0">
                <a:solidFill>
                  <a:srgbClr val="C00000"/>
                </a:solidFill>
                <a:latin typeface="Monotype Corsiva" panose="03010101010201010101" pitchFamily="66" charset="0"/>
                <a:cs typeface="Arial" pitchFamily="34" charset="0"/>
              </a:rPr>
              <a:t>«</a:t>
            </a:r>
            <a:r>
              <a:rPr lang="ru-RU" altLang="ko-KR" sz="4800" b="1" dirty="0">
                <a:solidFill>
                  <a:srgbClr val="C00000"/>
                </a:solidFill>
                <a:latin typeface="Monotype Corsiva" panose="03010101010201010101" pitchFamily="66" charset="0"/>
                <a:cs typeface="Arial" pitchFamily="34" charset="0"/>
              </a:rPr>
              <a:t>Мой</a:t>
            </a:r>
            <a:r>
              <a:rPr lang="ru-RU" altLang="ko-KR" sz="4400" b="1" dirty="0">
                <a:solidFill>
                  <a:srgbClr val="C00000"/>
                </a:solidFill>
                <a:latin typeface="Monotype Corsiva" panose="03010101010201010101" pitchFamily="66" charset="0"/>
                <a:cs typeface="Arial" pitchFamily="34" charset="0"/>
              </a:rPr>
              <a:t> Пермский край»</a:t>
            </a:r>
            <a:endParaRPr lang="en-US" altLang="ko-KR" sz="4400" b="1" dirty="0">
              <a:solidFill>
                <a:srgbClr val="C00000"/>
              </a:solidFill>
              <a:latin typeface="Monotype Corsiva" panose="03010101010201010101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96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785918" y="142852"/>
            <a:ext cx="6975844" cy="857256"/>
          </a:xfrm>
        </p:spPr>
        <p:txBody>
          <a:bodyPr/>
          <a:lstStyle/>
          <a:p>
            <a:pPr algn="ctr"/>
            <a:r>
              <a:rPr lang="ru-RU" altLang="ko-KR" sz="48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Arial" pitchFamily="34" charset="0"/>
              </a:rPr>
              <a:t>«Мой </a:t>
            </a:r>
            <a:r>
              <a:rPr lang="ru-RU" altLang="ko-KR" sz="4800" b="1" dirty="0">
                <a:solidFill>
                  <a:srgbClr val="C00000"/>
                </a:solidFill>
                <a:latin typeface="Monotype Corsiva" panose="03010101010201010101" pitchFamily="66" charset="0"/>
                <a:cs typeface="Arial" pitchFamily="34" charset="0"/>
              </a:rPr>
              <a:t>П</a:t>
            </a:r>
            <a:r>
              <a:rPr lang="ru-RU" altLang="ko-KR" sz="48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Arial" pitchFamily="34" charset="0"/>
              </a:rPr>
              <a:t>ермский край»</a:t>
            </a:r>
            <a:endParaRPr lang="en-US" altLang="ko-KR" sz="4800" b="1" dirty="0">
              <a:solidFill>
                <a:srgbClr val="C00000"/>
              </a:solidFill>
              <a:latin typeface="Monotype Corsiva" panose="03010101010201010101" pitchFamily="66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1212365"/>
            <a:ext cx="741682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Задачи:</a:t>
            </a:r>
          </a:p>
          <a:p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Обучающие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формировать у учащихся представления об историческом прошлым и настоящем нашего края; о личностях, оставивших заметный след в истории; о вкладе который внесли соотечественники в историческое и культурное наследие страны , края, села;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прививать учащимся умения и навыки поисковой деятельности: учить наблюдать и описывать факты, систематизировать собранный материал, оформлять его;</a:t>
            </a:r>
          </a:p>
          <a:p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Развивающие: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-развивать коммуникативные навыки и умения в процессе общения, учить работать в группах, координировать деятельность, учить анализу и самоанализу;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-расширять исторический кругозор учащихся;</a:t>
            </a:r>
          </a:p>
          <a:p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Воспитательные: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-способствовать пробуждению интереса и бережного отношения к историческим, культурным и природным ценностям края, села;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-содействовать формированию социально активной, нравственной личности с гражданским самосознанием.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281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28596" y="1188738"/>
            <a:ext cx="8956540" cy="625648"/>
          </a:xfrm>
        </p:spPr>
        <p:txBody>
          <a:bodyPr/>
          <a:lstStyle/>
          <a:p>
            <a:pPr algn="ctr">
              <a:lnSpc>
                <a:spcPts val="3600"/>
              </a:lnSpc>
            </a:pPr>
            <a:r>
              <a:rPr lang="ru-RU" sz="4800" dirty="0" err="1" smtClean="0">
                <a:solidFill>
                  <a:schemeClr val="tx1"/>
                </a:solidFill>
              </a:rPr>
              <a:t>Метапредметность</a:t>
            </a:r>
            <a:endParaRPr lang="en-US" altLang="ko-KR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0"/>
          </p:nvPr>
        </p:nvSpPr>
        <p:spPr>
          <a:xfrm>
            <a:off x="539552" y="1916832"/>
            <a:ext cx="5961274" cy="2695186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«Мета» </a:t>
            </a:r>
            <a:r>
              <a:rPr lang="ru-RU" sz="2000" dirty="0" smtClean="0">
                <a:solidFill>
                  <a:schemeClr val="tx1"/>
                </a:solidFill>
              </a:rPr>
              <a:t>- «за», «через», «над», выход за </a:t>
            </a:r>
            <a:r>
              <a:rPr lang="ru-RU" sz="2000" dirty="0" err="1" smtClean="0">
                <a:solidFill>
                  <a:schemeClr val="tx1"/>
                </a:solidFill>
              </a:rPr>
              <a:t>рамкии</a:t>
            </a:r>
            <a:r>
              <a:rPr lang="ru-RU" sz="2000" dirty="0" smtClean="0">
                <a:solidFill>
                  <a:schemeClr val="tx1"/>
                </a:solidFill>
              </a:rPr>
              <a:t> собственно предмета;</a:t>
            </a:r>
          </a:p>
          <a:p>
            <a:r>
              <a:rPr lang="ru-RU" sz="2000" dirty="0" err="1" smtClean="0">
                <a:solidFill>
                  <a:schemeClr val="tx1"/>
                </a:solidFill>
              </a:rPr>
              <a:t>Метапредмет</a:t>
            </a:r>
            <a:r>
              <a:rPr lang="ru-RU" sz="2000" dirty="0" smtClean="0">
                <a:solidFill>
                  <a:schemeClr val="tx1"/>
                </a:solidFill>
              </a:rPr>
              <a:t> основан на интеграции;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Это </a:t>
            </a:r>
            <a:r>
              <a:rPr lang="ru-RU" sz="2000" u="sng" dirty="0" smtClean="0">
                <a:solidFill>
                  <a:schemeClr val="tx1"/>
                </a:solidFill>
              </a:rPr>
              <a:t>предмет нового типа</a:t>
            </a:r>
            <a:r>
              <a:rPr lang="ru-RU" sz="2000" dirty="0" smtClean="0">
                <a:solidFill>
                  <a:schemeClr val="tx1"/>
                </a:solidFill>
              </a:rPr>
              <a:t>, в  основе которого лежит </a:t>
            </a:r>
            <a:r>
              <a:rPr lang="ru-RU" sz="2000" u="sng" dirty="0" err="1" smtClean="0">
                <a:solidFill>
                  <a:schemeClr val="tx1"/>
                </a:solidFill>
              </a:rPr>
              <a:t>мыследеятельностный</a:t>
            </a:r>
            <a:r>
              <a:rPr lang="ru-RU" sz="2000" u="sng" dirty="0" smtClean="0">
                <a:solidFill>
                  <a:schemeClr val="tx1"/>
                </a:solidFill>
              </a:rPr>
              <a:t> тип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интеграции учебного материала;</a:t>
            </a:r>
          </a:p>
          <a:p>
            <a:r>
              <a:rPr lang="ru-RU" sz="2000" dirty="0" err="1" smtClean="0">
                <a:solidFill>
                  <a:schemeClr val="tx1"/>
                </a:solidFill>
              </a:rPr>
              <a:t>Метапредмет</a:t>
            </a:r>
            <a:r>
              <a:rPr lang="ru-RU" sz="2000" dirty="0" smtClean="0">
                <a:solidFill>
                  <a:schemeClr val="tx1"/>
                </a:solidFill>
              </a:rPr>
              <a:t> – это новая образовательная  форма.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65722" y="366869"/>
            <a:ext cx="6118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4800" b="1" dirty="0">
                <a:solidFill>
                  <a:srgbClr val="C00000"/>
                </a:solidFill>
                <a:latin typeface="Monotype Corsiva" panose="03010101010201010101" pitchFamily="66" charset="0"/>
                <a:cs typeface="Arial" pitchFamily="34" charset="0"/>
              </a:rPr>
              <a:t>«Мой Пермский край»</a:t>
            </a:r>
            <a:endParaRPr lang="en-US" altLang="ko-KR" sz="4800" b="1" dirty="0">
              <a:solidFill>
                <a:srgbClr val="C00000"/>
              </a:solidFill>
              <a:latin typeface="Monotype Corsiva" panose="03010101010201010101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056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idx="10"/>
          </p:nvPr>
        </p:nvSpPr>
        <p:spPr>
          <a:xfrm>
            <a:off x="755576" y="692696"/>
            <a:ext cx="8064896" cy="936104"/>
          </a:xfr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УНИВЕРСАЛЬНЫЕ УЧЕБНЫЕ ДЕЙСТВИЯ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3198168"/>
            <a:ext cx="3024337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ЛИЧНОСТНЫЕ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4714884"/>
            <a:ext cx="3316359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РЕГУЛЯТИВНЫЕ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31433" y="3244334"/>
            <a:ext cx="4140292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ru-RU" sz="2800" b="1" dirty="0"/>
              <a:t>ПОЗНАВАТЕЛЬНЫЕ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427984" y="4761050"/>
            <a:ext cx="4392488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КОММУНИКАТИВНЫЕ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651459" y="2173497"/>
            <a:ext cx="694928" cy="7200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3416916" y="2317812"/>
            <a:ext cx="432047" cy="23762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956508" y="2348982"/>
            <a:ext cx="745232" cy="7200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955740" y="2129011"/>
            <a:ext cx="944487" cy="263203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9658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1197968" y="548680"/>
            <a:ext cx="7499350" cy="93610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ПОЗНАВАТЕЛЬНЫЕ  УУД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0"/>
          </p:nvPr>
        </p:nvSpPr>
        <p:spPr>
          <a:xfrm>
            <a:off x="244158" y="2037040"/>
            <a:ext cx="4824536" cy="187220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Общеучебные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0012" y="1940931"/>
            <a:ext cx="3951865" cy="206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932040" y="2420888"/>
            <a:ext cx="2952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Логические</a:t>
            </a:r>
          </a:p>
        </p:txBody>
      </p:sp>
      <p:sp>
        <p:nvSpPr>
          <p:cNvPr id="11" name="Овал 10"/>
          <p:cNvSpPr/>
          <p:nvPr/>
        </p:nvSpPr>
        <p:spPr>
          <a:xfrm>
            <a:off x="971600" y="3643284"/>
            <a:ext cx="7416824" cy="252202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Постановка и решение проблем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346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214414" y="142852"/>
            <a:ext cx="8143932" cy="857256"/>
          </a:xfrm>
        </p:spPr>
        <p:txBody>
          <a:bodyPr anchor="t"/>
          <a:lstStyle/>
          <a:p>
            <a:pPr lvl="0" algn="ctr">
              <a:lnSpc>
                <a:spcPts val="3300"/>
              </a:lnSpc>
            </a:pPr>
            <a:r>
              <a:rPr lang="ru-RU" sz="3200" b="1" dirty="0" smtClean="0">
                <a:solidFill>
                  <a:schemeClr val="tx1"/>
                </a:solidFill>
                <a:cs typeface="Times New Roman" pitchFamily="18" charset="0"/>
              </a:rPr>
              <a:t>Формы занятий</a:t>
            </a:r>
            <a:endParaRPr lang="ru-RU" sz="32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85918" y="1357298"/>
            <a:ext cx="3714776" cy="243174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928794" y="1428736"/>
            <a:ext cx="6459630" cy="25237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900" dirty="0" smtClean="0"/>
              <a:t> </a:t>
            </a:r>
            <a:r>
              <a:rPr lang="ru-RU" sz="1900" b="1" dirty="0" smtClean="0"/>
              <a:t> </a:t>
            </a:r>
            <a:r>
              <a:rPr lang="ru-RU" sz="2800" b="1" dirty="0"/>
              <a:t>П</a:t>
            </a:r>
            <a:r>
              <a:rPr lang="ru-RU" sz="2800" b="1" dirty="0" smtClean="0"/>
              <a:t>рактикум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 Исследование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 Конференция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/>
              <a:t> </a:t>
            </a:r>
            <a:r>
              <a:rPr lang="ru-RU" sz="2800" b="1" dirty="0" smtClean="0"/>
              <a:t>Экскурсия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 </a:t>
            </a:r>
            <a:r>
              <a:rPr lang="ru-RU" sz="2800" b="1" dirty="0"/>
              <a:t>И</a:t>
            </a:r>
            <a:r>
              <a:rPr lang="ru-RU" sz="2800" b="1" dirty="0" smtClean="0"/>
              <a:t>гра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91336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1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57422" y="908720"/>
            <a:ext cx="6329378" cy="72008"/>
          </a:xfrm>
        </p:spPr>
        <p:txBody>
          <a:bodyPr/>
          <a:lstStyle/>
          <a:p>
            <a:r>
              <a:rPr lang="ru-RU" altLang="ko-KR" sz="4800" b="1" dirty="0">
                <a:solidFill>
                  <a:srgbClr val="C00000"/>
                </a:solidFill>
                <a:latin typeface="Monotype Corsiva" panose="03010101010201010101" pitchFamily="66" charset="0"/>
                <a:cs typeface="Arial" pitchFamily="34" charset="0"/>
              </a:rPr>
              <a:t>«Мой Пермский край»</a:t>
            </a:r>
            <a:endParaRPr lang="en-US" altLang="ko-KR" sz="4800" b="1" dirty="0">
              <a:solidFill>
                <a:srgbClr val="C00000"/>
              </a:solidFill>
              <a:latin typeface="Monotype Corsiva" panose="03010101010201010101" pitchFamily="66" charset="0"/>
              <a:cs typeface="Arial" pitchFamily="34" charset="0"/>
            </a:endParaRPr>
          </a:p>
          <a:p>
            <a:endParaRPr lang="ru-RU" sz="48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134072" y="857232"/>
            <a:ext cx="6552728" cy="857256"/>
          </a:xfrm>
        </p:spPr>
        <p:txBody>
          <a:bodyPr/>
          <a:lstStyle/>
          <a:p>
            <a:r>
              <a:rPr lang="ru-RU" sz="3600" dirty="0"/>
              <a:t>П</a:t>
            </a:r>
            <a:r>
              <a:rPr lang="ru-RU" sz="3600" dirty="0" smtClean="0"/>
              <a:t>рактикум</a:t>
            </a:r>
            <a:endParaRPr lang="ru-RU" sz="3600" dirty="0"/>
          </a:p>
        </p:txBody>
      </p:sp>
      <p:pic>
        <p:nvPicPr>
          <p:cNvPr id="5" name="Содержимое 4" descr="C:\Users\User\AppData\Local\Microsoft\Windows\Temporary Internet Files\Content.Word\DSCF3629.jpg"/>
          <p:cNvPicPr>
            <a:picLocks noGrp="1"/>
          </p:cNvPicPr>
          <p:nvPr>
            <p:ph idx="10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1643050"/>
            <a:ext cx="407196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User\AppData\Local\Microsoft\Windows\Temporary Internet Files\Content.Word\DSCF3637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628" y="3357562"/>
            <a:ext cx="3857652" cy="2957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1125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2">
      <a:majorFont>
        <a:latin typeface="Century"/>
        <a:ea typeface=""/>
        <a:cs typeface=""/>
      </a:majorFont>
      <a:minorFont>
        <a:latin typeface="Centur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516</Words>
  <Application>Microsoft Office PowerPoint</Application>
  <PresentationFormat>Экран (4:3)</PresentationFormat>
  <Paragraphs>73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Office Theme</vt:lpstr>
      <vt:lpstr>Custom Design</vt:lpstr>
      <vt:lpstr>Слайд 1</vt:lpstr>
      <vt:lpstr>Слайд 2</vt:lpstr>
      <vt:lpstr> </vt:lpstr>
      <vt:lpstr> </vt:lpstr>
      <vt:lpstr> </vt:lpstr>
      <vt:lpstr>Слайд 6</vt:lpstr>
      <vt:lpstr>Слайд 7</vt:lpstr>
      <vt:lpstr> </vt:lpstr>
      <vt:lpstr>Практикум</vt:lpstr>
      <vt:lpstr>Исследование</vt:lpstr>
      <vt:lpstr>Конференция</vt:lpstr>
      <vt:lpstr>Экскурсия</vt:lpstr>
      <vt:lpstr>Слайд 13</vt:lpstr>
      <vt:lpstr>Анализировать, сравнивать  и обобщать                    факты и явления</vt:lpstr>
      <vt:lpstr>Строить логическое рассуждение</vt:lpstr>
      <vt:lpstr>Создавать схематические модели с                                   выделением существенных признаков                                объекта</vt:lpstr>
      <vt:lpstr>Классифицировать информацию по                                     заданным признакам</vt:lpstr>
      <vt:lpstr>Установление                                                                              причинно- следственных связей. </vt:lpstr>
      <vt:lpstr>Слайд 19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Скопина</cp:lastModifiedBy>
  <cp:revision>134</cp:revision>
  <dcterms:created xsi:type="dcterms:W3CDTF">2014-04-01T16:35:38Z</dcterms:created>
  <dcterms:modified xsi:type="dcterms:W3CDTF">2020-12-12T17:26:28Z</dcterms:modified>
</cp:coreProperties>
</file>